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62" d="100"/>
          <a:sy n="162" d="100"/>
        </p:scale>
        <p:origin x="208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4198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28625" y="1710984"/>
            <a:ext cx="5715000" cy="146586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731" b="1" kern="0" spc="-2" dirty="0">
                <a:solidFill>
                  <a:srgbClr val="F2F2F2"/>
                </a:solidFill>
              </a:rPr>
              <a:t>The Effects of Generative AI on Design Fixation</a:t>
            </a:r>
            <a:endParaRPr lang="en-US" sz="3731" dirty="0"/>
          </a:p>
        </p:txBody>
      </p:sp>
      <p:sp>
        <p:nvSpPr>
          <p:cNvPr id="5" name="Text 1"/>
          <p:cNvSpPr/>
          <p:nvPr/>
        </p:nvSpPr>
        <p:spPr>
          <a:xfrm>
            <a:off x="428625" y="3391160"/>
            <a:ext cx="4286250" cy="5486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0055FF"/>
                </a:solidFill>
              </a:rPr>
              <a:t>Are tools like Midjourney making us less creative?</a:t>
            </a:r>
            <a:endParaRPr lang="en-US" sz="1602" dirty="0"/>
          </a:p>
        </p:txBody>
      </p:sp>
      <p:sp>
        <p:nvSpPr>
          <p:cNvPr id="6" name="Shape 2"/>
          <p:cNvSpPr/>
          <p:nvPr/>
        </p:nvSpPr>
        <p:spPr>
          <a:xfrm>
            <a:off x="428625" y="4225528"/>
            <a:ext cx="1867198" cy="346472"/>
          </a:xfrm>
          <a:prstGeom prst="rect">
            <a:avLst/>
          </a:prstGeom>
          <a:solidFill>
            <a:srgbClr val="FF3B3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428625" y="4225528"/>
            <a:ext cx="1867198" cy="346472"/>
          </a:xfrm>
          <a:prstGeom prst="rect">
            <a:avLst/>
          </a:prstGeom>
          <a:noFill/>
          <a:ln/>
        </p:spPr>
        <p:txBody>
          <a:bodyPr wrap="square" lIns="204089" tIns="102108" rIns="204089" bIns="102108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kern="0" spc="1" dirty="0">
                <a:solidFill>
                  <a:srgbClr val="F2F2F2"/>
                </a:solidFill>
              </a:rPr>
              <a:t>Paper Presentation</a:t>
            </a:r>
            <a:endParaRPr lang="en-US" sz="885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0" y="1114425"/>
            <a:ext cx="9144000" cy="28575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28625" y="428625"/>
            <a:ext cx="8286750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862" b="1" kern="0" spc="-1" dirty="0">
                <a:solidFill>
                  <a:srgbClr val="1A1A1A"/>
                </a:solidFill>
              </a:rPr>
              <a:t>Broader Implications for Creative AI</a:t>
            </a:r>
            <a:endParaRPr lang="en-US" sz="2862" dirty="0"/>
          </a:p>
        </p:txBody>
      </p:sp>
      <p:sp>
        <p:nvSpPr>
          <p:cNvPr id="6" name="Text 3"/>
          <p:cNvSpPr/>
          <p:nvPr/>
        </p:nvSpPr>
        <p:spPr>
          <a:xfrm>
            <a:off x="428625" y="1471613"/>
            <a:ext cx="3700463" cy="2514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2" b="1" dirty="0">
                <a:solidFill>
                  <a:srgbClr val="0055FF"/>
                </a:solidFill>
              </a:rPr>
              <a:t>Beyond Design</a:t>
            </a:r>
            <a:endParaRPr lang="en-US" sz="1602" dirty="0"/>
          </a:p>
        </p:txBody>
      </p:sp>
      <p:sp>
        <p:nvSpPr>
          <p:cNvPr id="7" name="Text 4"/>
          <p:cNvSpPr/>
          <p:nvPr/>
        </p:nvSpPr>
        <p:spPr>
          <a:xfrm>
            <a:off x="428625" y="1865942"/>
            <a:ext cx="3700463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9" dirty="0">
                <a:solidFill>
                  <a:srgbClr val="333333"/>
                </a:solidFill>
              </a:rPr>
              <a:t>The fixation phenomenon likely extends to other creative domains including </a:t>
            </a:r>
            <a:r>
              <a:rPr lang="en-US" sz="1090" b="1" dirty="0">
                <a:solidFill>
                  <a:srgbClr val="1A1A1A"/>
                </a:solidFill>
              </a:rPr>
              <a:t>writing, music composition, and architectural design</a:t>
            </a:r>
            <a:r>
              <a:rPr lang="en-US" sz="1159" dirty="0">
                <a:solidFill>
                  <a:srgbClr val="333333"/>
                </a:solidFill>
              </a:rPr>
              <a:t>.</a:t>
            </a:r>
            <a:endParaRPr lang="en-US" sz="1159" dirty="0"/>
          </a:p>
        </p:txBody>
      </p:sp>
      <p:sp>
        <p:nvSpPr>
          <p:cNvPr id="8" name="Text 5"/>
          <p:cNvSpPr/>
          <p:nvPr/>
        </p:nvSpPr>
        <p:spPr>
          <a:xfrm>
            <a:off x="5000625" y="1471613"/>
            <a:ext cx="3714750" cy="2514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2" b="1" dirty="0">
                <a:solidFill>
                  <a:srgbClr val="FF3B30"/>
                </a:solidFill>
              </a:rPr>
              <a:t>The Responsibility Question</a:t>
            </a:r>
            <a:endParaRPr lang="en-US" sz="1602" dirty="0"/>
          </a:p>
        </p:txBody>
      </p:sp>
      <p:sp>
        <p:nvSpPr>
          <p:cNvPr id="9" name="Text 6"/>
          <p:cNvSpPr/>
          <p:nvPr/>
        </p:nvSpPr>
        <p:spPr>
          <a:xfrm>
            <a:off x="5000625" y="1865942"/>
            <a:ext cx="3714750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9" dirty="0">
                <a:solidFill>
                  <a:srgbClr val="333333"/>
                </a:solidFill>
              </a:rPr>
              <a:t>As AI tools become ubiquitous, who bears responsibility for maintaining creative diversity—</a:t>
            </a:r>
            <a:r>
              <a:rPr lang="en-US" sz="1090" b="1" dirty="0">
                <a:solidFill>
                  <a:srgbClr val="1A1A1A"/>
                </a:solidFill>
              </a:rPr>
              <a:t>users, tool designers, or platform providers?</a:t>
            </a:r>
            <a:endParaRPr lang="en-US" sz="1159" dirty="0"/>
          </a:p>
        </p:txBody>
      </p:sp>
      <p:sp>
        <p:nvSpPr>
          <p:cNvPr id="10" name="Text 7"/>
          <p:cNvSpPr/>
          <p:nvPr/>
        </p:nvSpPr>
        <p:spPr>
          <a:xfrm>
            <a:off x="428625" y="3486150"/>
            <a:ext cx="3700463" cy="2514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2" b="1" dirty="0">
                <a:solidFill>
                  <a:srgbClr val="FF3B30"/>
                </a:solidFill>
              </a:rPr>
              <a:t>The Education Challenge</a:t>
            </a:r>
            <a:endParaRPr lang="en-US" sz="1602" dirty="0"/>
          </a:p>
        </p:txBody>
      </p:sp>
      <p:sp>
        <p:nvSpPr>
          <p:cNvPr id="11" name="Text 8"/>
          <p:cNvSpPr/>
          <p:nvPr/>
        </p:nvSpPr>
        <p:spPr>
          <a:xfrm>
            <a:off x="428625" y="3880479"/>
            <a:ext cx="3700463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9" dirty="0">
                <a:solidFill>
                  <a:srgbClr val="333333"/>
                </a:solidFill>
              </a:rPr>
              <a:t>Design education must evolve to teach </a:t>
            </a:r>
            <a:r>
              <a:rPr lang="en-US" sz="1090" b="1" dirty="0">
                <a:solidFill>
                  <a:srgbClr val="1A1A1A"/>
                </a:solidFill>
              </a:rPr>
              <a:t>critical AI literacy</a:t>
            </a:r>
            <a:r>
              <a:rPr lang="en-US" sz="1159" dirty="0">
                <a:solidFill>
                  <a:srgbClr val="333333"/>
                </a:solidFill>
              </a:rPr>
              <a:t> alongside traditional creative skills to navigate potential pitfalls.</a:t>
            </a:r>
            <a:endParaRPr lang="en-US" sz="1159" dirty="0"/>
          </a:p>
        </p:txBody>
      </p:sp>
      <p:sp>
        <p:nvSpPr>
          <p:cNvPr id="12" name="Text 9"/>
          <p:cNvSpPr/>
          <p:nvPr/>
        </p:nvSpPr>
        <p:spPr>
          <a:xfrm>
            <a:off x="5000625" y="3486150"/>
            <a:ext cx="3714750" cy="2514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2" b="1" dirty="0">
                <a:solidFill>
                  <a:srgbClr val="0055FF"/>
                </a:solidFill>
              </a:rPr>
              <a:t>The Cultural Impact</a:t>
            </a:r>
            <a:endParaRPr lang="en-US" sz="1602" dirty="0"/>
          </a:p>
        </p:txBody>
      </p:sp>
      <p:sp>
        <p:nvSpPr>
          <p:cNvPr id="13" name="Text 10"/>
          <p:cNvSpPr/>
          <p:nvPr/>
        </p:nvSpPr>
        <p:spPr>
          <a:xfrm>
            <a:off x="5000625" y="3880479"/>
            <a:ext cx="3714750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9" dirty="0">
                <a:solidFill>
                  <a:srgbClr val="333333"/>
                </a:solidFill>
              </a:rPr>
              <a:t>If entire generations train on AI tools that induce fixation, we risk </a:t>
            </a:r>
            <a:r>
              <a:rPr lang="en-US" sz="1090" b="1" dirty="0">
                <a:solidFill>
                  <a:srgbClr val="1A1A1A"/>
                </a:solidFill>
              </a:rPr>
              <a:t>cultural homogenization</a:t>
            </a:r>
            <a:r>
              <a:rPr lang="en-US" sz="1159" dirty="0">
                <a:solidFill>
                  <a:srgbClr val="333333"/>
                </a:solidFill>
              </a:rPr>
              <a:t> of visual language and expression.</a:t>
            </a:r>
            <a:endParaRPr lang="en-US" sz="1159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94551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5878274" cy="529455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5849699" y="0"/>
            <a:ext cx="28575" cy="5294551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28625" y="428625"/>
            <a:ext cx="5021024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649" b="1" kern="0" spc="-1" dirty="0">
                <a:solidFill>
                  <a:srgbClr val="1A1A1A"/>
                </a:solidFill>
              </a:rPr>
              <a:t>Reframing the AI-Creativity Relationship</a:t>
            </a:r>
            <a:endParaRPr lang="en-US" sz="2649" dirty="0"/>
          </a:p>
        </p:txBody>
      </p:sp>
      <p:sp>
        <p:nvSpPr>
          <p:cNvPr id="6" name="Text 3"/>
          <p:cNvSpPr/>
          <p:nvPr/>
        </p:nvSpPr>
        <p:spPr>
          <a:xfrm>
            <a:off x="600075" y="1600200"/>
            <a:ext cx="484957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1A1A">
                    <a:alpha val="70000"/>
                  </a:srgbClr>
                </a:solidFill>
              </a:rPr>
              <a:t>The Current Narrative</a:t>
            </a:r>
            <a:endParaRPr lang="en-US" sz="784" dirty="0"/>
          </a:p>
        </p:txBody>
      </p:sp>
      <p:sp>
        <p:nvSpPr>
          <p:cNvPr id="7" name="Text 4"/>
          <p:cNvSpPr/>
          <p:nvPr/>
        </p:nvSpPr>
        <p:spPr>
          <a:xfrm>
            <a:off x="600075" y="1791295"/>
            <a:ext cx="4849574" cy="24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333333"/>
                </a:solidFill>
              </a:rPr>
              <a:t>AI as Creative Amplifier</a:t>
            </a:r>
            <a:endParaRPr lang="en-US" sz="1397" dirty="0"/>
          </a:p>
        </p:txBody>
      </p:sp>
      <p:sp>
        <p:nvSpPr>
          <p:cNvPr id="8" name="Text 5"/>
          <p:cNvSpPr/>
          <p:nvPr/>
        </p:nvSpPr>
        <p:spPr>
          <a:xfrm>
            <a:off x="600075" y="2067027"/>
            <a:ext cx="4849574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555555"/>
                </a:solidFill>
              </a:rPr>
              <a:t>More ideas, faster iteration, democratized access.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600075" y="2456362"/>
            <a:ext cx="484957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1A1A">
                    <a:alpha val="70000"/>
                  </a:srgbClr>
                </a:solidFill>
              </a:rPr>
              <a:t>The Evidence-Based Reality</a:t>
            </a:r>
            <a:endParaRPr lang="en-US" sz="784" dirty="0"/>
          </a:p>
        </p:txBody>
      </p:sp>
      <p:sp>
        <p:nvSpPr>
          <p:cNvPr id="10" name="Text 7"/>
          <p:cNvSpPr/>
          <p:nvPr/>
        </p:nvSpPr>
        <p:spPr>
          <a:xfrm>
            <a:off x="600075" y="2647457"/>
            <a:ext cx="4849574" cy="24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3B30"/>
                </a:solidFill>
              </a:rPr>
              <a:t>AI as Creative Constraint</a:t>
            </a:r>
            <a:endParaRPr lang="en-US" sz="1397" dirty="0"/>
          </a:p>
        </p:txBody>
      </p:sp>
      <p:sp>
        <p:nvSpPr>
          <p:cNvPr id="11" name="Text 8"/>
          <p:cNvSpPr/>
          <p:nvPr/>
        </p:nvSpPr>
        <p:spPr>
          <a:xfrm>
            <a:off x="600075" y="2923189"/>
            <a:ext cx="4849574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555555"/>
                </a:solidFill>
              </a:rPr>
              <a:t>Passive use leads to fewer unique ideas and homogeneity.</a:t>
            </a:r>
            <a:endParaRPr lang="en-US" sz="942" dirty="0"/>
          </a:p>
        </p:txBody>
      </p:sp>
      <p:sp>
        <p:nvSpPr>
          <p:cNvPr id="12" name="Text 9"/>
          <p:cNvSpPr/>
          <p:nvPr/>
        </p:nvSpPr>
        <p:spPr>
          <a:xfrm>
            <a:off x="700088" y="3312523"/>
            <a:ext cx="474956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055FF">
                    <a:alpha val="70000"/>
                  </a:srgbClr>
                </a:solidFill>
              </a:rPr>
              <a:t>The Path Forward</a:t>
            </a:r>
            <a:endParaRPr lang="en-US" sz="784" dirty="0"/>
          </a:p>
        </p:txBody>
      </p:sp>
      <p:sp>
        <p:nvSpPr>
          <p:cNvPr id="13" name="Text 10"/>
          <p:cNvSpPr/>
          <p:nvPr/>
        </p:nvSpPr>
        <p:spPr>
          <a:xfrm>
            <a:off x="700088" y="3503619"/>
            <a:ext cx="4749561" cy="30860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dirty="0">
                <a:solidFill>
                  <a:srgbClr val="0055FF"/>
                </a:solidFill>
              </a:rPr>
              <a:t>AI as Creative Scaffold</a:t>
            </a:r>
            <a:endParaRPr lang="en-US" sz="1808" dirty="0"/>
          </a:p>
        </p:txBody>
      </p:sp>
      <p:sp>
        <p:nvSpPr>
          <p:cNvPr id="14" name="Text 11"/>
          <p:cNvSpPr/>
          <p:nvPr/>
        </p:nvSpPr>
        <p:spPr>
          <a:xfrm>
            <a:off x="700088" y="3847942"/>
            <a:ext cx="474956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555555"/>
                </a:solidFill>
              </a:rPr>
              <a:t>Tools designed to challenge assumptions and expand the solution space.</a:t>
            </a:r>
            <a:endParaRPr lang="en-US" sz="942" dirty="0"/>
          </a:p>
        </p:txBody>
      </p:sp>
      <p:sp>
        <p:nvSpPr>
          <p:cNvPr id="15" name="Text 12"/>
          <p:cNvSpPr/>
          <p:nvPr/>
        </p:nvSpPr>
        <p:spPr>
          <a:xfrm>
            <a:off x="428625" y="4237276"/>
            <a:ext cx="5021024" cy="628650"/>
          </a:xfrm>
          <a:prstGeom prst="rect">
            <a:avLst/>
          </a:prstGeom>
          <a:noFill/>
          <a:ln/>
        </p:spPr>
        <p:txBody>
          <a:bodyPr wrap="square" lIns="0" tIns="255143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87" b="1" dirty="0">
                <a:solidFill>
                  <a:srgbClr val="0055FF"/>
                </a:solidFill>
              </a:rPr>
              <a:t>Key Insight:</a:t>
            </a:r>
            <a:r>
              <a:rPr lang="en-US" sz="987" b="1" dirty="0">
                <a:solidFill>
                  <a:srgbClr val="1A1A1A"/>
                </a:solidFill>
              </a:rPr>
              <a:t> The problem is not generative AI itself, but how we design these tools and how we teach designers to use them.</a:t>
            </a:r>
            <a:endParaRPr lang="en-US" sz="987" dirty="0"/>
          </a:p>
        </p:txBody>
      </p:sp>
      <p:sp>
        <p:nvSpPr>
          <p:cNvPr id="16" name="Shape 13"/>
          <p:cNvSpPr/>
          <p:nvPr/>
        </p:nvSpPr>
        <p:spPr>
          <a:xfrm>
            <a:off x="5878274" y="0"/>
            <a:ext cx="3265698" cy="5294551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024" y="1489611"/>
            <a:ext cx="2694198" cy="2036694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6318200" y="3669181"/>
            <a:ext cx="238584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83" b="1" kern="0" spc="1" dirty="0">
                <a:solidFill>
                  <a:srgbClr val="F2F2F2"/>
                </a:solidFill>
              </a:rPr>
              <a:t>Visual Metaphor: AI as a Creative Lens</a:t>
            </a:r>
            <a:endParaRPr lang="en-US" sz="683" dirty="0"/>
          </a:p>
        </p:txBody>
      </p:sp>
      <p:sp>
        <p:nvSpPr>
          <p:cNvPr id="19" name="Text 15"/>
          <p:cNvSpPr/>
          <p:nvPr/>
        </p:nvSpPr>
        <p:spPr>
          <a:xfrm rot="-5400000">
            <a:off x="6700991" y="6335571"/>
            <a:ext cx="3626876" cy="97333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6800"/>
              </a:lnSpc>
              <a:buNone/>
            </a:pPr>
            <a:r>
              <a:rPr lang="en-US" sz="5182" b="1" dirty="0">
                <a:solidFill>
                  <a:srgbClr val="FFFFFF">
                    <a:alpha val="5000"/>
                  </a:srgbClr>
                </a:solidFill>
              </a:rPr>
              <a:t>SCAFFOLD</a:t>
            </a:r>
            <a:endParaRPr lang="en-US" sz="5182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47720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649" b="1" kern="0" spc="-1" dirty="0">
                <a:solidFill>
                  <a:srgbClr val="1A1A1A"/>
                </a:solidFill>
              </a:rPr>
              <a:t>Conclusion &amp; Call to Action</a:t>
            </a:r>
            <a:endParaRPr lang="en-US" sz="2649" dirty="0"/>
          </a:p>
        </p:txBody>
      </p:sp>
      <p:sp>
        <p:nvSpPr>
          <p:cNvPr id="4" name="Text 1"/>
          <p:cNvSpPr/>
          <p:nvPr/>
        </p:nvSpPr>
        <p:spPr>
          <a:xfrm>
            <a:off x="614363" y="1457325"/>
            <a:ext cx="45862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3B30"/>
                </a:solidFill>
              </a:rPr>
              <a:t>What We Learned</a:t>
            </a:r>
            <a:endParaRPr lang="en-US" sz="987" dirty="0"/>
          </a:p>
        </p:txBody>
      </p:sp>
      <p:sp>
        <p:nvSpPr>
          <p:cNvPr id="5" name="Text 2"/>
          <p:cNvSpPr/>
          <p:nvPr/>
        </p:nvSpPr>
        <p:spPr>
          <a:xfrm>
            <a:off x="614363" y="1709142"/>
            <a:ext cx="4586288" cy="54005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High-fidelity generative AI tools can paradoxically reduce creative output quality by inducing design fixation through lazy prompting and over-reliance on polished outputs.</a:t>
            </a:r>
            <a:endParaRPr lang="en-US" sz="942" dirty="0"/>
          </a:p>
        </p:txBody>
      </p:sp>
      <p:sp>
        <p:nvSpPr>
          <p:cNvPr id="6" name="Text 3"/>
          <p:cNvSpPr/>
          <p:nvPr/>
        </p:nvSpPr>
        <p:spPr>
          <a:xfrm>
            <a:off x="428625" y="2534943"/>
            <a:ext cx="477202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1A1A"/>
                </a:solidFill>
              </a:rPr>
              <a:t>The Call to Action</a:t>
            </a:r>
            <a:endParaRPr lang="en-US" sz="1193" dirty="0"/>
          </a:p>
        </p:txBody>
      </p:sp>
      <p:sp>
        <p:nvSpPr>
          <p:cNvPr id="7" name="Text 4"/>
          <p:cNvSpPr/>
          <p:nvPr/>
        </p:nvSpPr>
        <p:spPr>
          <a:xfrm>
            <a:off x="428625" y="2911776"/>
            <a:ext cx="224313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0055FF"/>
                </a:solidFill>
              </a:rPr>
              <a:t>Researchers</a:t>
            </a:r>
            <a:endParaRPr lang="en-US" sz="885" dirty="0"/>
          </a:p>
        </p:txBody>
      </p:sp>
      <p:sp>
        <p:nvSpPr>
          <p:cNvPr id="8" name="Text 5"/>
          <p:cNvSpPr/>
          <p:nvPr/>
        </p:nvSpPr>
        <p:spPr>
          <a:xfrm>
            <a:off x="428625" y="3115373"/>
            <a:ext cx="2243138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34" dirty="0">
                <a:solidFill>
                  <a:srgbClr val="333333"/>
                </a:solidFill>
              </a:rPr>
              <a:t>Investigate scaffolding mechanisms and optimal human-AI workflows.</a:t>
            </a:r>
            <a:endParaRPr lang="en-US" sz="834" dirty="0"/>
          </a:p>
        </p:txBody>
      </p:sp>
      <p:sp>
        <p:nvSpPr>
          <p:cNvPr id="9" name="Text 6"/>
          <p:cNvSpPr/>
          <p:nvPr/>
        </p:nvSpPr>
        <p:spPr>
          <a:xfrm>
            <a:off x="2957513" y="2911776"/>
            <a:ext cx="224313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0055FF"/>
                </a:solidFill>
              </a:rPr>
              <a:t>Tool Developers</a:t>
            </a:r>
            <a:endParaRPr lang="en-US" sz="885" dirty="0"/>
          </a:p>
        </p:txBody>
      </p:sp>
      <p:sp>
        <p:nvSpPr>
          <p:cNvPr id="10" name="Text 7"/>
          <p:cNvSpPr/>
          <p:nvPr/>
        </p:nvSpPr>
        <p:spPr>
          <a:xfrm>
            <a:off x="2957513" y="3115373"/>
            <a:ext cx="2243138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34" dirty="0">
                <a:solidFill>
                  <a:srgbClr val="333333"/>
                </a:solidFill>
              </a:rPr>
              <a:t>Design for creative exploration, not just output generation.</a:t>
            </a:r>
            <a:endParaRPr lang="en-US" sz="834" dirty="0"/>
          </a:p>
        </p:txBody>
      </p:sp>
      <p:sp>
        <p:nvSpPr>
          <p:cNvPr id="11" name="Text 8"/>
          <p:cNvSpPr/>
          <p:nvPr/>
        </p:nvSpPr>
        <p:spPr>
          <a:xfrm>
            <a:off x="428625" y="3555383"/>
            <a:ext cx="224313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0055FF"/>
                </a:solidFill>
              </a:rPr>
              <a:t>Designers</a:t>
            </a:r>
            <a:endParaRPr lang="en-US" sz="885" dirty="0"/>
          </a:p>
        </p:txBody>
      </p:sp>
      <p:sp>
        <p:nvSpPr>
          <p:cNvPr id="12" name="Text 9"/>
          <p:cNvSpPr/>
          <p:nvPr/>
        </p:nvSpPr>
        <p:spPr>
          <a:xfrm>
            <a:off x="428625" y="3758980"/>
            <a:ext cx="2243138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34" dirty="0">
                <a:solidFill>
                  <a:srgbClr val="333333"/>
                </a:solidFill>
              </a:rPr>
              <a:t>Develop critical AI literacy and intentional tool use practices.</a:t>
            </a:r>
            <a:endParaRPr lang="en-US" sz="834" dirty="0"/>
          </a:p>
        </p:txBody>
      </p:sp>
      <p:sp>
        <p:nvSpPr>
          <p:cNvPr id="13" name="Text 10"/>
          <p:cNvSpPr/>
          <p:nvPr/>
        </p:nvSpPr>
        <p:spPr>
          <a:xfrm>
            <a:off x="2957513" y="3555383"/>
            <a:ext cx="224313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0055FF"/>
                </a:solidFill>
              </a:rPr>
              <a:t>Educators</a:t>
            </a:r>
            <a:endParaRPr lang="en-US" sz="885" dirty="0"/>
          </a:p>
        </p:txBody>
      </p:sp>
      <p:sp>
        <p:nvSpPr>
          <p:cNvPr id="14" name="Text 11"/>
          <p:cNvSpPr/>
          <p:nvPr/>
        </p:nvSpPr>
        <p:spPr>
          <a:xfrm>
            <a:off x="2957513" y="3758980"/>
            <a:ext cx="2243138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34" dirty="0">
                <a:solidFill>
                  <a:srgbClr val="333333"/>
                </a:solidFill>
              </a:rPr>
              <a:t>Integrate evidence-based AI pedagogy into design curricula.</a:t>
            </a:r>
            <a:endParaRPr lang="en-US" sz="834" dirty="0"/>
          </a:p>
        </p:txBody>
      </p:sp>
      <p:sp>
        <p:nvSpPr>
          <p:cNvPr id="15" name="Shape 12"/>
          <p:cNvSpPr/>
          <p:nvPr/>
        </p:nvSpPr>
        <p:spPr>
          <a:xfrm>
            <a:off x="5486400" y="0"/>
            <a:ext cx="3657600" cy="4143375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5486400" y="0"/>
            <a:ext cx="3657600" cy="4143375"/>
          </a:xfrm>
          <a:prstGeom prst="rect">
            <a:avLst/>
          </a:prstGeom>
        </p:spPr>
      </p:pic>
      <p:sp>
        <p:nvSpPr>
          <p:cNvPr id="17" name="Shape 13"/>
          <p:cNvSpPr/>
          <p:nvPr/>
        </p:nvSpPr>
        <p:spPr>
          <a:xfrm>
            <a:off x="0" y="4143375"/>
            <a:ext cx="9144000" cy="1000125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4"/>
          <p:cNvSpPr/>
          <p:nvPr/>
        </p:nvSpPr>
        <p:spPr>
          <a:xfrm>
            <a:off x="428625" y="4286250"/>
            <a:ext cx="823122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55FF"/>
                </a:solidFill>
              </a:rPr>
              <a:t>Final Thought</a:t>
            </a:r>
            <a:endParaRPr lang="en-US" sz="683" dirty="0"/>
          </a:p>
        </p:txBody>
      </p:sp>
      <p:sp>
        <p:nvSpPr>
          <p:cNvPr id="19" name="Text 15"/>
          <p:cNvSpPr/>
          <p:nvPr/>
        </p:nvSpPr>
        <p:spPr>
          <a:xfrm>
            <a:off x="1357313" y="4369129"/>
            <a:ext cx="6429375" cy="5486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F2F2F2"/>
                </a:solidFill>
              </a:rPr>
              <a:t>"AI is neither muse nor mirror—it is what we design it to be. Let's design for creativity, not convenience."</a:t>
            </a:r>
            <a:endParaRPr lang="en-US" sz="1602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4557713" y="0"/>
            <a:ext cx="14288" cy="51435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285750" y="571500"/>
            <a:ext cx="40005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3294" b="1" kern="0" spc="-1" dirty="0">
                <a:solidFill>
                  <a:srgbClr val="1A1A1A"/>
                </a:solidFill>
              </a:rPr>
              <a:t>The "Gold Rush" of Generative AI</a:t>
            </a:r>
            <a:endParaRPr lang="en-US" sz="3294" dirty="0"/>
          </a:p>
        </p:txBody>
      </p:sp>
      <p:sp>
        <p:nvSpPr>
          <p:cNvPr id="6" name="Text 3"/>
          <p:cNvSpPr/>
          <p:nvPr/>
        </p:nvSpPr>
        <p:spPr>
          <a:xfrm>
            <a:off x="285750" y="1785938"/>
            <a:ext cx="400050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3B30"/>
                </a:solidFill>
              </a:rPr>
              <a:t>The Context</a:t>
            </a:r>
            <a:endParaRPr lang="en-US" sz="885" dirty="0"/>
          </a:p>
        </p:txBody>
      </p:sp>
      <p:sp>
        <p:nvSpPr>
          <p:cNvPr id="7" name="Text 4"/>
          <p:cNvSpPr/>
          <p:nvPr/>
        </p:nvSpPr>
        <p:spPr>
          <a:xfrm>
            <a:off x="285750" y="2018109"/>
            <a:ext cx="4000500" cy="4800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69" dirty="0">
                <a:solidFill>
                  <a:srgbClr val="333333"/>
                </a:solidFill>
              </a:rPr>
              <a:t>Unprecedented adoption across creative industries.</a:t>
            </a:r>
            <a:endParaRPr lang="en-US" sz="1269" dirty="0"/>
          </a:p>
        </p:txBody>
      </p:sp>
      <p:sp>
        <p:nvSpPr>
          <p:cNvPr id="8" name="Text 5"/>
          <p:cNvSpPr/>
          <p:nvPr/>
        </p:nvSpPr>
        <p:spPr>
          <a:xfrm>
            <a:off x="285750" y="2669586"/>
            <a:ext cx="400050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3B30"/>
                </a:solidFill>
              </a:rPr>
              <a:t>The Conflict</a:t>
            </a:r>
            <a:endParaRPr lang="en-US" sz="885" dirty="0"/>
          </a:p>
        </p:txBody>
      </p:sp>
      <p:sp>
        <p:nvSpPr>
          <p:cNvPr id="9" name="Text 6"/>
          <p:cNvSpPr/>
          <p:nvPr/>
        </p:nvSpPr>
        <p:spPr>
          <a:xfrm>
            <a:off x="285750" y="2901758"/>
            <a:ext cx="4000500" cy="24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69" dirty="0">
                <a:solidFill>
                  <a:srgbClr val="333333"/>
                </a:solidFill>
              </a:rPr>
              <a:t>It often mirrors and reinforces existing biases.</a:t>
            </a:r>
            <a:endParaRPr lang="en-US" sz="1269" dirty="0"/>
          </a:p>
        </p:txBody>
      </p:sp>
      <p:sp>
        <p:nvSpPr>
          <p:cNvPr id="10" name="Shape 7"/>
          <p:cNvSpPr/>
          <p:nvPr/>
        </p:nvSpPr>
        <p:spPr>
          <a:xfrm>
            <a:off x="285750" y="3313221"/>
            <a:ext cx="4000500" cy="669364"/>
          </a:xfrm>
          <a:prstGeom prst="rect">
            <a:avLst/>
          </a:prstGeom>
          <a:solidFill>
            <a:srgbClr val="0055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371475" y="3398946"/>
            <a:ext cx="382905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2F2F2">
                    <a:alpha val="90000"/>
                  </a:srgbClr>
                </a:solidFill>
              </a:rPr>
              <a:t>Key Concept</a:t>
            </a:r>
            <a:endParaRPr lang="en-US" sz="885" dirty="0"/>
          </a:p>
        </p:txBody>
      </p:sp>
      <p:sp>
        <p:nvSpPr>
          <p:cNvPr id="12" name="Text 9"/>
          <p:cNvSpPr/>
          <p:nvPr/>
        </p:nvSpPr>
        <p:spPr>
          <a:xfrm>
            <a:off x="371475" y="3616830"/>
            <a:ext cx="3829050" cy="28002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97" b="1" dirty="0">
                <a:solidFill>
                  <a:srgbClr val="F2F2F2"/>
                </a:solidFill>
              </a:rPr>
              <a:t>AI as a mirror, not a muse.</a:t>
            </a:r>
            <a:endParaRPr lang="en-US" sz="1397" dirty="0"/>
          </a:p>
        </p:txBody>
      </p:sp>
      <p:sp>
        <p:nvSpPr>
          <p:cNvPr id="13" name="Shape 1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4572000" y="0"/>
            <a:ext cx="4572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827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9144000" cy="127337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0" y="1259086"/>
            <a:ext cx="9144000" cy="14288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28625" y="428625"/>
            <a:ext cx="8286750" cy="5447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2862" b="1" kern="0" spc="-1" dirty="0">
                <a:solidFill>
                  <a:srgbClr val="1A1A1A"/>
                </a:solidFill>
              </a:rPr>
              <a:t>Understanding Design Fixation</a:t>
            </a:r>
            <a:endParaRPr lang="en-US" sz="2862" dirty="0"/>
          </a:p>
        </p:txBody>
      </p:sp>
      <p:sp>
        <p:nvSpPr>
          <p:cNvPr id="6" name="Shape 3"/>
          <p:cNvSpPr/>
          <p:nvPr/>
        </p:nvSpPr>
        <p:spPr>
          <a:xfrm>
            <a:off x="0" y="1259086"/>
            <a:ext cx="4572000" cy="3909361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4557713" y="1259086"/>
            <a:ext cx="14288" cy="3909361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0" y="1259086"/>
            <a:ext cx="4572000" cy="3909361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5000625" y="1544836"/>
            <a:ext cx="3714750" cy="1646244"/>
          </a:xfrm>
          <a:prstGeom prst="rect">
            <a:avLst/>
          </a:prstGeom>
          <a:solidFill>
            <a:srgbClr val="0055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5214938" y="1759148"/>
            <a:ext cx="77373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2F2F2">
                    <a:alpha val="80000"/>
                  </a:srgbClr>
                </a:solidFill>
              </a:rPr>
              <a:t>Definition</a:t>
            </a:r>
            <a:endParaRPr lang="en-US" sz="885" dirty="0"/>
          </a:p>
        </p:txBody>
      </p:sp>
      <p:sp>
        <p:nvSpPr>
          <p:cNvPr id="11" name="Text 7"/>
          <p:cNvSpPr/>
          <p:nvPr/>
        </p:nvSpPr>
        <p:spPr>
          <a:xfrm>
            <a:off x="5214938" y="1934170"/>
            <a:ext cx="3286125" cy="78006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97" b="1" dirty="0">
                <a:solidFill>
                  <a:srgbClr val="F2F2F2"/>
                </a:solidFill>
              </a:rPr>
              <a:t>"Blind adherence to a set of ideas or concepts limiting the output of conceptual design."</a:t>
            </a:r>
            <a:endParaRPr lang="en-US" sz="1397" dirty="0"/>
          </a:p>
        </p:txBody>
      </p:sp>
      <p:sp>
        <p:nvSpPr>
          <p:cNvPr id="12" name="Text 8"/>
          <p:cNvSpPr/>
          <p:nvPr/>
        </p:nvSpPr>
        <p:spPr>
          <a:xfrm>
            <a:off x="5214938" y="2821391"/>
            <a:ext cx="32861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834" i="1" dirty="0">
                <a:solidFill>
                  <a:srgbClr val="F2F2F2">
                    <a:alpha val="80000"/>
                  </a:srgbClr>
                </a:solidFill>
              </a:rPr>
              <a:t>— Jansson &amp; Smith, 1991</a:t>
            </a:r>
            <a:endParaRPr lang="en-US" sz="834" dirty="0"/>
          </a:p>
        </p:txBody>
      </p:sp>
      <p:sp>
        <p:nvSpPr>
          <p:cNvPr id="13" name="Text 9"/>
          <p:cNvSpPr/>
          <p:nvPr/>
        </p:nvSpPr>
        <p:spPr>
          <a:xfrm>
            <a:off x="5000625" y="3405392"/>
            <a:ext cx="371475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3B30"/>
                </a:solidFill>
              </a:rPr>
              <a:t>The Core Issue</a:t>
            </a:r>
            <a:endParaRPr lang="en-US" sz="1090" dirty="0"/>
          </a:p>
        </p:txBody>
      </p:sp>
      <p:sp>
        <p:nvSpPr>
          <p:cNvPr id="14" name="Text 10"/>
          <p:cNvSpPr/>
          <p:nvPr/>
        </p:nvSpPr>
        <p:spPr>
          <a:xfrm>
            <a:off x="5000625" y="3676855"/>
            <a:ext cx="3714750" cy="360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When designers fixate on prior examples, they inadvertently constrain their exploration space, reducing diversity.</a:t>
            </a:r>
            <a:endParaRPr lang="en-US" sz="942" dirty="0"/>
          </a:p>
        </p:txBody>
      </p:sp>
      <p:sp>
        <p:nvSpPr>
          <p:cNvPr id="15" name="Text 11"/>
          <p:cNvSpPr/>
          <p:nvPr/>
        </p:nvSpPr>
        <p:spPr>
          <a:xfrm>
            <a:off x="5000625" y="4251201"/>
            <a:ext cx="371475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3B30"/>
                </a:solidFill>
              </a:rPr>
              <a:t>The Research Gap</a:t>
            </a:r>
            <a:endParaRPr lang="en-US" sz="1090" dirty="0"/>
          </a:p>
        </p:txBody>
      </p:sp>
      <p:sp>
        <p:nvSpPr>
          <p:cNvPr id="16" name="Text 12"/>
          <p:cNvSpPr/>
          <p:nvPr/>
        </p:nvSpPr>
        <p:spPr>
          <a:xfrm>
            <a:off x="5000625" y="4522663"/>
            <a:ext cx="3714750" cy="360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We lack empirical data on how high-fidelity tools like Midjourney impact fixation in real-world workflows.</a:t>
            </a:r>
            <a:endParaRPr lang="en-US" sz="942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9144000" cy="114478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0" y="1116211"/>
            <a:ext cx="9144000" cy="28575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28625" y="428625"/>
            <a:ext cx="8286750" cy="5447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2862" b="1" kern="0" spc="-1" dirty="0">
                <a:solidFill>
                  <a:srgbClr val="1A1A1A"/>
                </a:solidFill>
              </a:rPr>
              <a:t>Research Methodology</a:t>
            </a:r>
            <a:endParaRPr lang="en-US" sz="2862" dirty="0"/>
          </a:p>
        </p:txBody>
      </p:sp>
      <p:sp>
        <p:nvSpPr>
          <p:cNvPr id="6" name="Shape 3"/>
          <p:cNvSpPr/>
          <p:nvPr/>
        </p:nvSpPr>
        <p:spPr>
          <a:xfrm>
            <a:off x="0" y="1116211"/>
            <a:ext cx="4572000" cy="402728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4557713" y="1116211"/>
            <a:ext cx="14288" cy="4027289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285750" y="1259086"/>
            <a:ext cx="784557" cy="54861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4974" b="1" dirty="0">
                <a:solidFill>
                  <a:srgbClr val="0055FF"/>
                </a:solidFill>
              </a:rPr>
              <a:t>60</a:t>
            </a:r>
            <a:endParaRPr lang="en-US" sz="4974" dirty="0"/>
          </a:p>
        </p:txBody>
      </p:sp>
      <p:sp>
        <p:nvSpPr>
          <p:cNvPr id="9" name="Text 6"/>
          <p:cNvSpPr/>
          <p:nvPr/>
        </p:nvSpPr>
        <p:spPr>
          <a:xfrm>
            <a:off x="1177463" y="1616273"/>
            <a:ext cx="951207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1A1A"/>
                </a:solidFill>
              </a:rPr>
              <a:t>Designers</a:t>
            </a:r>
            <a:endParaRPr lang="en-US" sz="1193" dirty="0"/>
          </a:p>
        </p:txBody>
      </p:sp>
      <p:sp>
        <p:nvSpPr>
          <p:cNvPr id="10" name="Text 7"/>
          <p:cNvSpPr/>
          <p:nvPr/>
        </p:nvSpPr>
        <p:spPr>
          <a:xfrm>
            <a:off x="285750" y="1978819"/>
            <a:ext cx="40005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3B30"/>
                </a:solidFill>
              </a:rPr>
              <a:t>The Task</a:t>
            </a:r>
            <a:endParaRPr lang="en-US" sz="987" dirty="0"/>
          </a:p>
        </p:txBody>
      </p:sp>
      <p:sp>
        <p:nvSpPr>
          <p:cNvPr id="11" name="Text 8"/>
          <p:cNvSpPr/>
          <p:nvPr/>
        </p:nvSpPr>
        <p:spPr>
          <a:xfrm>
            <a:off x="285750" y="2244923"/>
            <a:ext cx="40005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Sketch a "kind, caring, intelligent" chatbot avatar.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285750" y="2573536"/>
            <a:ext cx="40005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3B30"/>
                </a:solidFill>
              </a:rPr>
              <a:t>The Trigger</a:t>
            </a:r>
            <a:endParaRPr lang="en-US" sz="987" dirty="0"/>
          </a:p>
        </p:txBody>
      </p:sp>
      <p:sp>
        <p:nvSpPr>
          <p:cNvPr id="13" name="Text 10"/>
          <p:cNvSpPr/>
          <p:nvPr/>
        </p:nvSpPr>
        <p:spPr>
          <a:xfrm>
            <a:off x="285750" y="2839641"/>
            <a:ext cx="40005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All participants shown the same initial example image to establish baseline.</a:t>
            </a:r>
            <a:endParaRPr lang="en-US" sz="1050" dirty="0"/>
          </a:p>
        </p:txBody>
      </p:sp>
      <p:sp>
        <p:nvSpPr>
          <p:cNvPr id="14" name="Shape 11"/>
          <p:cNvSpPr/>
          <p:nvPr/>
        </p:nvSpPr>
        <p:spPr>
          <a:xfrm>
            <a:off x="285750" y="3368278"/>
            <a:ext cx="4000500" cy="857250"/>
          </a:xfrm>
          <a:prstGeom prst="rect">
            <a:avLst/>
          </a:prstGeom>
          <a:solidFill>
            <a:srgbClr val="1A1A1A"/>
          </a:solidFill>
          <a:ln w="18288">
            <a:solidFill>
              <a:srgbClr val="1A1A1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1830277" y="3368278"/>
            <a:ext cx="8120719" cy="857250"/>
          </a:xfrm>
          <a:prstGeom prst="rect">
            <a:avLst/>
          </a:prstGeom>
        </p:spPr>
      </p:pic>
      <p:sp>
        <p:nvSpPr>
          <p:cNvPr id="16" name="Shape 12"/>
          <p:cNvSpPr/>
          <p:nvPr/>
        </p:nvSpPr>
        <p:spPr>
          <a:xfrm>
            <a:off x="4572000" y="1116211"/>
            <a:ext cx="4572000" cy="4027289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3"/>
          <p:cNvSpPr/>
          <p:nvPr/>
        </p:nvSpPr>
        <p:spPr>
          <a:xfrm>
            <a:off x="4857750" y="1259086"/>
            <a:ext cx="40005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1A1A"/>
                </a:solidFill>
              </a:rPr>
              <a:t>3 Experimental Conditions</a:t>
            </a:r>
            <a:endParaRPr lang="en-US" sz="1193" dirty="0"/>
          </a:p>
        </p:txBody>
      </p:sp>
      <p:sp>
        <p:nvSpPr>
          <p:cNvPr id="18" name="Text 14"/>
          <p:cNvSpPr/>
          <p:nvPr/>
        </p:nvSpPr>
        <p:spPr>
          <a:xfrm>
            <a:off x="5014913" y="1850231"/>
            <a:ext cx="261528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1A1A1A">
                    <a:alpha val="50000"/>
                  </a:srgbClr>
                </a:solidFill>
              </a:rPr>
              <a:t>01</a:t>
            </a:r>
            <a:endParaRPr lang="en-US" sz="1602" dirty="0"/>
          </a:p>
        </p:txBody>
      </p:sp>
      <p:sp>
        <p:nvSpPr>
          <p:cNvPr id="19" name="Text 15"/>
          <p:cNvSpPr/>
          <p:nvPr/>
        </p:nvSpPr>
        <p:spPr>
          <a:xfrm>
            <a:off x="5419316" y="1889522"/>
            <a:ext cx="72386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1A1A"/>
                </a:solidFill>
              </a:rPr>
              <a:t>Baseline</a:t>
            </a:r>
            <a:endParaRPr lang="en-US" sz="1193" dirty="0"/>
          </a:p>
        </p:txBody>
      </p:sp>
      <p:sp>
        <p:nvSpPr>
          <p:cNvPr id="20" name="Text 16"/>
          <p:cNvSpPr/>
          <p:nvPr/>
        </p:nvSpPr>
        <p:spPr>
          <a:xfrm>
            <a:off x="8179259" y="1918990"/>
            <a:ext cx="52182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1A1A1A">
                    <a:alpha val="80000"/>
                  </a:srgbClr>
                </a:solidFill>
              </a:rPr>
              <a:t>No Tools</a:t>
            </a:r>
            <a:endParaRPr lang="en-US" sz="942" dirty="0"/>
          </a:p>
        </p:txBody>
      </p:sp>
      <p:sp>
        <p:nvSpPr>
          <p:cNvPr id="21" name="Text 17"/>
          <p:cNvSpPr/>
          <p:nvPr/>
        </p:nvSpPr>
        <p:spPr>
          <a:xfrm>
            <a:off x="5014913" y="2605683"/>
            <a:ext cx="261528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1A1A1A">
                    <a:alpha val="50000"/>
                  </a:srgbClr>
                </a:solidFill>
              </a:rPr>
              <a:t>02</a:t>
            </a:r>
            <a:endParaRPr lang="en-US" sz="1602" dirty="0"/>
          </a:p>
        </p:txBody>
      </p:sp>
      <p:sp>
        <p:nvSpPr>
          <p:cNvPr id="22" name="Text 18"/>
          <p:cNvSpPr/>
          <p:nvPr/>
        </p:nvSpPr>
        <p:spPr>
          <a:xfrm>
            <a:off x="5419316" y="2644973"/>
            <a:ext cx="116758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1A1A"/>
                </a:solidFill>
              </a:rPr>
              <a:t>Image Search</a:t>
            </a:r>
            <a:endParaRPr lang="en-US" sz="1193" dirty="0"/>
          </a:p>
        </p:txBody>
      </p:sp>
      <p:sp>
        <p:nvSpPr>
          <p:cNvPr id="23" name="Text 19"/>
          <p:cNvSpPr/>
          <p:nvPr/>
        </p:nvSpPr>
        <p:spPr>
          <a:xfrm>
            <a:off x="7784511" y="2674441"/>
            <a:ext cx="916577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1A1A1A">
                    <a:alpha val="80000"/>
                  </a:srgbClr>
                </a:solidFill>
              </a:rPr>
              <a:t>Google Images</a:t>
            </a:r>
            <a:endParaRPr lang="en-US" sz="942" dirty="0"/>
          </a:p>
        </p:txBody>
      </p:sp>
      <p:sp>
        <p:nvSpPr>
          <p:cNvPr id="24" name="Shape 20"/>
          <p:cNvSpPr/>
          <p:nvPr/>
        </p:nvSpPr>
        <p:spPr>
          <a:xfrm>
            <a:off x="4857750" y="3203972"/>
            <a:ext cx="4000500" cy="626864"/>
          </a:xfrm>
          <a:prstGeom prst="rect">
            <a:avLst/>
          </a:prstGeom>
          <a:solidFill>
            <a:srgbClr val="FF3B30"/>
          </a:solidFill>
          <a:ln w="18288">
            <a:solidFill>
              <a:srgbClr val="FF3B3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1"/>
          <p:cNvSpPr/>
          <p:nvPr/>
        </p:nvSpPr>
        <p:spPr>
          <a:xfrm>
            <a:off x="5000625" y="3346847"/>
            <a:ext cx="261528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F2F2F2">
                    <a:alpha val="50000"/>
                  </a:srgbClr>
                </a:solidFill>
              </a:rPr>
              <a:t>03</a:t>
            </a:r>
            <a:endParaRPr lang="en-US" sz="1602" dirty="0"/>
          </a:p>
        </p:txBody>
      </p:sp>
      <p:sp>
        <p:nvSpPr>
          <p:cNvPr id="26" name="Text 22"/>
          <p:cNvSpPr/>
          <p:nvPr/>
        </p:nvSpPr>
        <p:spPr>
          <a:xfrm>
            <a:off x="5405028" y="3386138"/>
            <a:ext cx="52311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2F2F2"/>
                </a:solidFill>
              </a:rPr>
              <a:t>GenAI</a:t>
            </a:r>
            <a:endParaRPr lang="en-US" sz="1193" dirty="0"/>
          </a:p>
        </p:txBody>
      </p:sp>
      <p:sp>
        <p:nvSpPr>
          <p:cNvPr id="27" name="Text 23"/>
          <p:cNvSpPr/>
          <p:nvPr/>
        </p:nvSpPr>
        <p:spPr>
          <a:xfrm>
            <a:off x="8027929" y="3415605"/>
            <a:ext cx="68744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42" dirty="0">
                <a:solidFill>
                  <a:srgbClr val="F2F2F2">
                    <a:alpha val="80000"/>
                  </a:srgbClr>
                </a:solidFill>
              </a:rPr>
              <a:t>Midjourney</a:t>
            </a:r>
            <a:endParaRPr lang="en-US" sz="942" dirty="0"/>
          </a:p>
        </p:txBody>
      </p:sp>
      <p:sp>
        <p:nvSpPr>
          <p:cNvPr id="28" name="Shape 24"/>
          <p:cNvSpPr/>
          <p:nvPr/>
        </p:nvSpPr>
        <p:spPr>
          <a:xfrm>
            <a:off x="4857750" y="3930848"/>
            <a:ext cx="4000500" cy="85725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5"/>
          <p:cNvSpPr/>
          <p:nvPr/>
        </p:nvSpPr>
        <p:spPr>
          <a:xfrm>
            <a:off x="4857750" y="3930848"/>
            <a:ext cx="4000500" cy="28575"/>
          </a:xfrm>
          <a:prstGeom prst="rect">
            <a:avLst/>
          </a:prstGeom>
          <a:solidFill>
            <a:srgbClr val="0055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3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8055" y="3930848"/>
            <a:ext cx="6976241" cy="8572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884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6429375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862" b="1" kern="0" spc="-1" dirty="0">
                <a:solidFill>
                  <a:srgbClr val="1A1A1A"/>
                </a:solidFill>
              </a:rPr>
              <a:t>Key Findings Reveal Increased Fixation</a:t>
            </a:r>
            <a:endParaRPr lang="en-US" sz="2862" dirty="0"/>
          </a:p>
        </p:txBody>
      </p:sp>
      <p:sp>
        <p:nvSpPr>
          <p:cNvPr id="4" name="Text 1"/>
          <p:cNvSpPr/>
          <p:nvPr/>
        </p:nvSpPr>
        <p:spPr>
          <a:xfrm>
            <a:off x="428625" y="1828800"/>
            <a:ext cx="257175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FF3B30"/>
                </a:solidFill>
              </a:rPr>
              <a:t>Fixation Scores</a:t>
            </a:r>
            <a:endParaRPr lang="en-US" sz="1602" dirty="0"/>
          </a:p>
        </p:txBody>
      </p:sp>
      <p:sp>
        <p:nvSpPr>
          <p:cNvPr id="5" name="Text 2"/>
          <p:cNvSpPr/>
          <p:nvPr/>
        </p:nvSpPr>
        <p:spPr>
          <a:xfrm>
            <a:off x="428625" y="2284214"/>
            <a:ext cx="25717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The GenAI group demonstrated the highest fixation scores, showing significantly more copying behavior from the initial example.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3286125" y="1828800"/>
            <a:ext cx="257175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1A1A1A"/>
                </a:solidFill>
              </a:rPr>
              <a:t>Reduced Variety</a:t>
            </a:r>
            <a:endParaRPr lang="en-US" sz="1602" dirty="0"/>
          </a:p>
        </p:txBody>
      </p:sp>
      <p:sp>
        <p:nvSpPr>
          <p:cNvPr id="7" name="Text 4"/>
          <p:cNvSpPr/>
          <p:nvPr/>
        </p:nvSpPr>
        <p:spPr>
          <a:xfrm>
            <a:off x="3286125" y="2284214"/>
            <a:ext cx="25717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Participants using Midjourney produced fewer distinct ideas and explored fewer conceptual categories compared to baseline.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6143625" y="1828800"/>
            <a:ext cx="2571750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1A1A1A"/>
                </a:solidFill>
              </a:rPr>
              <a:t>Diminished Originality</a:t>
            </a:r>
            <a:endParaRPr lang="en-US" sz="1602" dirty="0"/>
          </a:p>
        </p:txBody>
      </p:sp>
      <p:sp>
        <p:nvSpPr>
          <p:cNvPr id="9" name="Text 6"/>
          <p:cNvSpPr/>
          <p:nvPr/>
        </p:nvSpPr>
        <p:spPr>
          <a:xfrm>
            <a:off x="6143625" y="2596753"/>
            <a:ext cx="25717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Ideas generated with AI assistance were measurably less unique and novel when evaluated against baseline creative output.</a:t>
            </a:r>
            <a:endParaRPr lang="en-US" sz="1050" dirty="0"/>
          </a:p>
        </p:txBody>
      </p:sp>
      <p:sp>
        <p:nvSpPr>
          <p:cNvPr id="10" name="Shape 7"/>
          <p:cNvSpPr/>
          <p:nvPr/>
        </p:nvSpPr>
        <p:spPr>
          <a:xfrm>
            <a:off x="428625" y="3739753"/>
            <a:ext cx="8286750" cy="1120118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14375" y="4182833"/>
            <a:ext cx="119415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0055FF"/>
                </a:solidFill>
              </a:rPr>
              <a:t>The Paradox</a:t>
            </a:r>
            <a:endParaRPr lang="en-US" sz="1193" dirty="0"/>
          </a:p>
        </p:txBody>
      </p:sp>
      <p:sp>
        <p:nvSpPr>
          <p:cNvPr id="12" name="Text 9"/>
          <p:cNvSpPr/>
          <p:nvPr/>
        </p:nvSpPr>
        <p:spPr>
          <a:xfrm>
            <a:off x="2194275" y="4025503"/>
            <a:ext cx="6235350" cy="5486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F2F2F2"/>
                </a:solidFill>
              </a:rPr>
              <a:t>The tool designed to enhance creativity actually constrained it.</a:t>
            </a:r>
            <a:endParaRPr lang="en-US" sz="1602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9144000" cy="154305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0" y="1514475"/>
            <a:ext cx="9144000" cy="28575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28625" y="428625"/>
            <a:ext cx="8286750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862" b="1" kern="0" spc="-1" dirty="0">
                <a:solidFill>
                  <a:srgbClr val="1A1A1A"/>
                </a:solidFill>
              </a:rPr>
              <a:t>Understanding the Mechanisms Behind Fixation</a:t>
            </a:r>
            <a:endParaRPr lang="en-US" sz="2862" dirty="0"/>
          </a:p>
        </p:txBody>
      </p:sp>
      <p:sp>
        <p:nvSpPr>
          <p:cNvPr id="6" name="Text 3"/>
          <p:cNvSpPr/>
          <p:nvPr/>
        </p:nvSpPr>
        <p:spPr>
          <a:xfrm>
            <a:off x="171450" y="1685925"/>
            <a:ext cx="2500313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3077" b="1" dirty="0">
                <a:solidFill>
                  <a:srgbClr val="1A1A1A">
                    <a:alpha val="20000"/>
                  </a:srgbClr>
                </a:solidFill>
              </a:rPr>
              <a:t>01</a:t>
            </a:r>
            <a:endParaRPr lang="en-US" sz="3077" dirty="0"/>
          </a:p>
        </p:txBody>
      </p:sp>
      <p:sp>
        <p:nvSpPr>
          <p:cNvPr id="7" name="Text 4"/>
          <p:cNvSpPr/>
          <p:nvPr/>
        </p:nvSpPr>
        <p:spPr>
          <a:xfrm>
            <a:off x="171450" y="2221706"/>
            <a:ext cx="2500313" cy="2200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97" b="1" dirty="0">
                <a:solidFill>
                  <a:srgbClr val="FF3B30"/>
                </a:solidFill>
              </a:rPr>
              <a:t>Lazy Prompting</a:t>
            </a:r>
            <a:endParaRPr lang="en-US" sz="1397" dirty="0"/>
          </a:p>
        </p:txBody>
      </p:sp>
      <p:sp>
        <p:nvSpPr>
          <p:cNvPr id="8" name="Text 5"/>
          <p:cNvSpPr/>
          <p:nvPr/>
        </p:nvSpPr>
        <p:spPr>
          <a:xfrm>
            <a:off x="171450" y="2584586"/>
            <a:ext cx="2500313" cy="54005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Designers copied words directly from the brief into Midjourney without conceptual translation.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171450" y="3410387"/>
            <a:ext cx="2500313" cy="276820"/>
          </a:xfrm>
          <a:prstGeom prst="rect">
            <a:avLst/>
          </a:prstGeom>
          <a:noFill/>
          <a:ln/>
        </p:spPr>
        <p:txBody>
          <a:bodyPr wrap="square" lIns="0" tIns="127508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1A1A"/>
                </a:solidFill>
              </a:rPr>
              <a:t>Result: Predictable, homogeneous results.</a:t>
            </a:r>
            <a:endParaRPr lang="en-US" sz="784" dirty="0"/>
          </a:p>
        </p:txBody>
      </p:sp>
      <p:sp>
        <p:nvSpPr>
          <p:cNvPr id="10" name="Text 7"/>
          <p:cNvSpPr/>
          <p:nvPr/>
        </p:nvSpPr>
        <p:spPr>
          <a:xfrm>
            <a:off x="3028950" y="1685925"/>
            <a:ext cx="3071813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3077" b="1" dirty="0">
                <a:solidFill>
                  <a:srgbClr val="1A1A1A">
                    <a:alpha val="20000"/>
                  </a:srgbClr>
                </a:solidFill>
              </a:rPr>
              <a:t>02</a:t>
            </a:r>
            <a:endParaRPr lang="en-US" sz="3077" dirty="0"/>
          </a:p>
        </p:txBody>
      </p:sp>
      <p:sp>
        <p:nvSpPr>
          <p:cNvPr id="11" name="Text 8"/>
          <p:cNvSpPr/>
          <p:nvPr/>
        </p:nvSpPr>
        <p:spPr>
          <a:xfrm>
            <a:off x="3028950" y="2221706"/>
            <a:ext cx="3071813" cy="2200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97" b="1" dirty="0">
                <a:solidFill>
                  <a:srgbClr val="FF3B30"/>
                </a:solidFill>
              </a:rPr>
              <a:t>High Fidelity Trap</a:t>
            </a:r>
            <a:endParaRPr lang="en-US" sz="1397" dirty="0"/>
          </a:p>
        </p:txBody>
      </p:sp>
      <p:sp>
        <p:nvSpPr>
          <p:cNvPr id="12" name="Text 9"/>
          <p:cNvSpPr/>
          <p:nvPr/>
        </p:nvSpPr>
        <p:spPr>
          <a:xfrm>
            <a:off x="3028950" y="2584586"/>
            <a:ext cx="3071813" cy="360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Polished images created psychological pressure to accept and replicate rather than iterate.</a:t>
            </a:r>
            <a:endParaRPr lang="en-US" sz="942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3238" y="3536156"/>
            <a:ext cx="3043238" cy="828675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3028950" y="4436269"/>
            <a:ext cx="3071813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666666"/>
                </a:solidFill>
              </a:rPr>
              <a:t>What participants "copied"</a:t>
            </a:r>
            <a:endParaRPr lang="en-US" sz="584" dirty="0"/>
          </a:p>
        </p:txBody>
      </p:sp>
      <p:sp>
        <p:nvSpPr>
          <p:cNvPr id="15" name="Text 11"/>
          <p:cNvSpPr/>
          <p:nvPr/>
        </p:nvSpPr>
        <p:spPr>
          <a:xfrm>
            <a:off x="3028950" y="4695230"/>
            <a:ext cx="3071813" cy="276820"/>
          </a:xfrm>
          <a:prstGeom prst="rect">
            <a:avLst/>
          </a:prstGeom>
          <a:noFill/>
          <a:ln/>
        </p:spPr>
        <p:txBody>
          <a:bodyPr wrap="square" lIns="0" tIns="127508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1A1A"/>
                </a:solidFill>
              </a:rPr>
              <a:t>Result: Visual authority discourages exploration.</a:t>
            </a:r>
            <a:endParaRPr lang="en-US" sz="784" dirty="0"/>
          </a:p>
        </p:txBody>
      </p:sp>
      <p:sp>
        <p:nvSpPr>
          <p:cNvPr id="16" name="Text 12"/>
          <p:cNvSpPr/>
          <p:nvPr/>
        </p:nvSpPr>
        <p:spPr>
          <a:xfrm>
            <a:off x="6457950" y="1685925"/>
            <a:ext cx="2514600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3077" b="1" dirty="0">
                <a:solidFill>
                  <a:srgbClr val="1A1A1A">
                    <a:alpha val="20000"/>
                  </a:srgbClr>
                </a:solidFill>
              </a:rPr>
              <a:t>03</a:t>
            </a:r>
            <a:endParaRPr lang="en-US" sz="3077" dirty="0"/>
          </a:p>
        </p:txBody>
      </p:sp>
      <p:sp>
        <p:nvSpPr>
          <p:cNvPr id="17" name="Text 13"/>
          <p:cNvSpPr/>
          <p:nvPr/>
        </p:nvSpPr>
        <p:spPr>
          <a:xfrm>
            <a:off x="6457950" y="2221706"/>
            <a:ext cx="2514600" cy="4400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97" b="1" dirty="0">
                <a:solidFill>
                  <a:srgbClr val="0055FF"/>
                </a:solidFill>
              </a:rPr>
              <a:t>Fixation Displacement</a:t>
            </a:r>
            <a:endParaRPr lang="en-US" sz="1397" dirty="0"/>
          </a:p>
        </p:txBody>
      </p:sp>
      <p:sp>
        <p:nvSpPr>
          <p:cNvPr id="18" name="Text 14"/>
          <p:cNvSpPr/>
          <p:nvPr/>
        </p:nvSpPr>
        <p:spPr>
          <a:xfrm>
            <a:off x="6457950" y="2804592"/>
            <a:ext cx="2514600" cy="54005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Designers began fixating on their own AI-generated outputs instead of the original example.</a:t>
            </a:r>
            <a:endParaRPr lang="en-US" sz="942" dirty="0"/>
          </a:p>
        </p:txBody>
      </p:sp>
      <p:sp>
        <p:nvSpPr>
          <p:cNvPr id="19" name="Text 15"/>
          <p:cNvSpPr/>
          <p:nvPr/>
        </p:nvSpPr>
        <p:spPr>
          <a:xfrm>
            <a:off x="6457950" y="3630392"/>
            <a:ext cx="2514600" cy="432197"/>
          </a:xfrm>
          <a:prstGeom prst="rect">
            <a:avLst/>
          </a:prstGeom>
          <a:noFill/>
          <a:ln/>
        </p:spPr>
        <p:txBody>
          <a:bodyPr wrap="square" lIns="0" tIns="127508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1A1A"/>
                </a:solidFill>
              </a:rPr>
              <a:t>Result: A recursive loop of narrowing creativity.</a:t>
            </a:r>
            <a:endParaRPr lang="en-US" sz="78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9144000" cy="104868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0" y="1020105"/>
            <a:ext cx="9144000" cy="28575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28625" y="428625"/>
            <a:ext cx="8286750" cy="3771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36" b="1" kern="0" spc="-1" dirty="0">
                <a:solidFill>
                  <a:srgbClr val="1A1A1A"/>
                </a:solidFill>
              </a:rPr>
              <a:t>Implications for Design Practice</a:t>
            </a:r>
            <a:endParaRPr lang="en-US" sz="2436" dirty="0"/>
          </a:p>
        </p:txBody>
      </p:sp>
      <p:sp>
        <p:nvSpPr>
          <p:cNvPr id="6" name="Text 3"/>
          <p:cNvSpPr/>
          <p:nvPr/>
        </p:nvSpPr>
        <p:spPr>
          <a:xfrm>
            <a:off x="214313" y="1234418"/>
            <a:ext cx="2605069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0055FF"/>
                </a:solidFill>
              </a:rPr>
              <a:t>Scaffold Prompting</a:t>
            </a:r>
            <a:endParaRPr lang="en-US" sz="1090" dirty="0"/>
          </a:p>
        </p:txBody>
      </p:sp>
      <p:sp>
        <p:nvSpPr>
          <p:cNvPr id="7" name="Text 4"/>
          <p:cNvSpPr/>
          <p:nvPr/>
        </p:nvSpPr>
        <p:spPr>
          <a:xfrm>
            <a:off x="214313" y="1555886"/>
            <a:ext cx="2605069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333333"/>
                </a:solidFill>
              </a:rPr>
              <a:t>Encourage metaphorical and abstract thinking rather than literal description.</a:t>
            </a:r>
            <a:endParaRPr lang="en-US" sz="834" dirty="0"/>
          </a:p>
        </p:txBody>
      </p:sp>
      <p:sp>
        <p:nvSpPr>
          <p:cNvPr id="8" name="Shape 5"/>
          <p:cNvSpPr/>
          <p:nvPr/>
        </p:nvSpPr>
        <p:spPr>
          <a:xfrm>
            <a:off x="214313" y="2586038"/>
            <a:ext cx="2605069" cy="1428750"/>
          </a:xfrm>
          <a:prstGeom prst="rect">
            <a:avLst/>
          </a:prstGeom>
          <a:solidFill>
            <a:srgbClr val="FFFFFF"/>
          </a:solidFill>
          <a:ln w="18288">
            <a:solidFill>
              <a:srgbClr val="1A1A1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313" y="2586038"/>
            <a:ext cx="2605069" cy="142875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14313" y="4071938"/>
            <a:ext cx="260506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666666"/>
                </a:solidFill>
              </a:rPr>
              <a:t>Metaphor: "Intelligence" as a Dragon</a:t>
            </a:r>
            <a:endParaRPr lang="en-US" sz="584" dirty="0"/>
          </a:p>
        </p:txBody>
      </p:sp>
      <p:sp>
        <p:nvSpPr>
          <p:cNvPr id="11" name="Text 7"/>
          <p:cNvSpPr/>
          <p:nvPr/>
        </p:nvSpPr>
        <p:spPr>
          <a:xfrm>
            <a:off x="3262294" y="1234418"/>
            <a:ext cx="2605097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0055FF"/>
                </a:solidFill>
              </a:rPr>
              <a:t>Lower Fidelity Outputs</a:t>
            </a:r>
            <a:endParaRPr lang="en-US" sz="1090" dirty="0"/>
          </a:p>
        </p:txBody>
      </p:sp>
      <p:sp>
        <p:nvSpPr>
          <p:cNvPr id="12" name="Text 8"/>
          <p:cNvSpPr/>
          <p:nvPr/>
        </p:nvSpPr>
        <p:spPr>
          <a:xfrm>
            <a:off x="3262294" y="1555886"/>
            <a:ext cx="2605097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333333"/>
                </a:solidFill>
              </a:rPr>
              <a:t>Intentionally generate blurry or abstract images to invite interpretation and iteration.</a:t>
            </a:r>
            <a:endParaRPr lang="en-US" sz="834" dirty="0"/>
          </a:p>
        </p:txBody>
      </p:sp>
      <p:sp>
        <p:nvSpPr>
          <p:cNvPr id="13" name="Shape 9"/>
          <p:cNvSpPr/>
          <p:nvPr/>
        </p:nvSpPr>
        <p:spPr>
          <a:xfrm>
            <a:off x="3262294" y="2586038"/>
            <a:ext cx="2605097" cy="1428750"/>
          </a:xfrm>
          <a:prstGeom prst="rect">
            <a:avLst/>
          </a:prstGeom>
          <a:solidFill>
            <a:srgbClr val="FFFFFF"/>
          </a:solidFill>
          <a:ln w="18288">
            <a:solidFill>
              <a:srgbClr val="1A1A1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2294" y="2586038"/>
            <a:ext cx="2605097" cy="1428750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3262294" y="4071938"/>
            <a:ext cx="2605097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666666"/>
                </a:solidFill>
              </a:rPr>
              <a:t>Low Fidelity: Wisdom as a Sketch</a:t>
            </a:r>
            <a:endParaRPr lang="en-US" sz="584" dirty="0"/>
          </a:p>
        </p:txBody>
      </p:sp>
      <p:sp>
        <p:nvSpPr>
          <p:cNvPr id="16" name="Text 11"/>
          <p:cNvSpPr/>
          <p:nvPr/>
        </p:nvSpPr>
        <p:spPr>
          <a:xfrm>
            <a:off x="6310303" y="1234418"/>
            <a:ext cx="2619356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0055FF"/>
                </a:solidFill>
              </a:rPr>
              <a:t>Prompt Diversity</a:t>
            </a:r>
            <a:endParaRPr lang="en-US" sz="1090" dirty="0"/>
          </a:p>
        </p:txBody>
      </p:sp>
      <p:sp>
        <p:nvSpPr>
          <p:cNvPr id="17" name="Text 12"/>
          <p:cNvSpPr/>
          <p:nvPr/>
        </p:nvSpPr>
        <p:spPr>
          <a:xfrm>
            <a:off x="6310303" y="1555886"/>
            <a:ext cx="2619356" cy="4800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34" dirty="0">
                <a:solidFill>
                  <a:srgbClr val="333333"/>
                </a:solidFill>
              </a:rPr>
              <a:t>Mechanisms that automatically vary prompts to expand exploration space and avoid local minima.</a:t>
            </a:r>
            <a:endParaRPr lang="en-US" sz="834" dirty="0"/>
          </a:p>
        </p:txBody>
      </p:sp>
      <p:sp>
        <p:nvSpPr>
          <p:cNvPr id="18" name="Shape 13"/>
          <p:cNvSpPr/>
          <p:nvPr/>
        </p:nvSpPr>
        <p:spPr>
          <a:xfrm>
            <a:off x="6310303" y="3602236"/>
            <a:ext cx="2619356" cy="585788"/>
          </a:xfrm>
          <a:prstGeom prst="rect">
            <a:avLst/>
          </a:prstGeom>
          <a:solidFill>
            <a:srgbClr val="E5E5E5"/>
          </a:solidFill>
          <a:ln w="18288">
            <a:solidFill>
              <a:srgbClr val="1A1A1A"/>
            </a:solidFill>
            <a:prstDash val="dash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4"/>
          <p:cNvSpPr/>
          <p:nvPr/>
        </p:nvSpPr>
        <p:spPr>
          <a:xfrm>
            <a:off x="6453178" y="3773686"/>
            <a:ext cx="2333606" cy="2714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27" i="1" dirty="0">
                <a:solidFill>
                  <a:srgbClr val="1A1A1A"/>
                </a:solidFill>
              </a:rPr>
              <a:t>"AI should function as a creative partner that challenges thinking, not as a shortcut."</a:t>
            </a:r>
            <a:endParaRPr lang="en-US" sz="727" dirty="0"/>
          </a:p>
        </p:txBody>
      </p:sp>
      <p:sp>
        <p:nvSpPr>
          <p:cNvPr id="20" name="Shape 15"/>
          <p:cNvSpPr/>
          <p:nvPr/>
        </p:nvSpPr>
        <p:spPr>
          <a:xfrm>
            <a:off x="0" y="4402336"/>
            <a:ext cx="9144000" cy="741164"/>
          </a:xfrm>
          <a:prstGeom prst="rect">
            <a:avLst/>
          </a:prstGeom>
          <a:solidFill>
            <a:srgbClr val="0055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6"/>
          <p:cNvSpPr/>
          <p:nvPr/>
        </p:nvSpPr>
        <p:spPr>
          <a:xfrm>
            <a:off x="2575154" y="4616648"/>
            <a:ext cx="399366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F2F2F2"/>
                </a:solidFill>
              </a:rPr>
              <a:t>AI is a partner, not a shortcut.</a:t>
            </a:r>
            <a:endParaRPr lang="en-US" sz="1602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935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571500"/>
            <a:ext cx="57150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3294" b="1" kern="0" spc="-1" dirty="0">
                <a:solidFill>
                  <a:srgbClr val="1A1A1A"/>
                </a:solidFill>
              </a:rPr>
              <a:t>Future Research Directions</a:t>
            </a:r>
            <a:endParaRPr lang="en-US" sz="3294" dirty="0"/>
          </a:p>
        </p:txBody>
      </p:sp>
      <p:sp>
        <p:nvSpPr>
          <p:cNvPr id="4" name="Text 1"/>
          <p:cNvSpPr/>
          <p:nvPr/>
        </p:nvSpPr>
        <p:spPr>
          <a:xfrm>
            <a:off x="428625" y="1857375"/>
            <a:ext cx="257175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1A1A1A">
                    <a:alpha val="20000"/>
                  </a:srgbClr>
                </a:solidFill>
              </a:rPr>
              <a:t>01</a:t>
            </a:r>
            <a:endParaRPr lang="en-US" sz="2436" dirty="0"/>
          </a:p>
        </p:txBody>
      </p:sp>
      <p:sp>
        <p:nvSpPr>
          <p:cNvPr id="5" name="Text 2"/>
          <p:cNvSpPr/>
          <p:nvPr/>
        </p:nvSpPr>
        <p:spPr>
          <a:xfrm>
            <a:off x="428625" y="2271713"/>
            <a:ext cx="2571750" cy="4857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1A1A1A"/>
                </a:solidFill>
              </a:rPr>
              <a:t>Methodological Extensions</a:t>
            </a:r>
            <a:endParaRPr lang="en-US" sz="1397" dirty="0"/>
          </a:p>
        </p:txBody>
      </p:sp>
      <p:sp>
        <p:nvSpPr>
          <p:cNvPr id="6" name="Text 3"/>
          <p:cNvSpPr/>
          <p:nvPr/>
        </p:nvSpPr>
        <p:spPr>
          <a:xfrm>
            <a:off x="428625" y="2928938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→</a:t>
            </a:r>
            <a:endParaRPr lang="en-US" sz="885" dirty="0"/>
          </a:p>
        </p:txBody>
      </p:sp>
      <p:sp>
        <p:nvSpPr>
          <p:cNvPr id="7" name="Text 4"/>
          <p:cNvSpPr/>
          <p:nvPr/>
        </p:nvSpPr>
        <p:spPr>
          <a:xfrm>
            <a:off x="571500" y="2937867"/>
            <a:ext cx="2327439" cy="3679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Longitudinal studies tracking fixation effects over extended creative projects</a:t>
            </a:r>
            <a:endParaRPr lang="en-US" sz="942" dirty="0"/>
          </a:p>
        </p:txBody>
      </p:sp>
      <p:sp>
        <p:nvSpPr>
          <p:cNvPr id="8" name="Text 5"/>
          <p:cNvSpPr/>
          <p:nvPr/>
        </p:nvSpPr>
        <p:spPr>
          <a:xfrm>
            <a:off x="428625" y="3429000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→</a:t>
            </a:r>
            <a:endParaRPr lang="en-US" sz="885" dirty="0"/>
          </a:p>
        </p:txBody>
      </p:sp>
      <p:sp>
        <p:nvSpPr>
          <p:cNvPr id="9" name="Text 6"/>
          <p:cNvSpPr/>
          <p:nvPr/>
        </p:nvSpPr>
        <p:spPr>
          <a:xfrm>
            <a:off x="571500" y="3437930"/>
            <a:ext cx="2427480" cy="3679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Cross-cultural studies examining how different design cultures interact with AI</a:t>
            </a:r>
            <a:endParaRPr lang="en-US" sz="942" dirty="0"/>
          </a:p>
        </p:txBody>
      </p:sp>
      <p:sp>
        <p:nvSpPr>
          <p:cNvPr id="10" name="Text 7"/>
          <p:cNvSpPr/>
          <p:nvPr/>
        </p:nvSpPr>
        <p:spPr>
          <a:xfrm>
            <a:off x="428625" y="3929063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→</a:t>
            </a:r>
            <a:endParaRPr lang="en-US" sz="885" dirty="0"/>
          </a:p>
        </p:txBody>
      </p:sp>
      <p:sp>
        <p:nvSpPr>
          <p:cNvPr id="11" name="Text 8"/>
          <p:cNvSpPr/>
          <p:nvPr/>
        </p:nvSpPr>
        <p:spPr>
          <a:xfrm>
            <a:off x="571500" y="3937992"/>
            <a:ext cx="2257369" cy="3679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Comparative analysis across different generative AI platforms</a:t>
            </a:r>
            <a:endParaRPr lang="en-US" sz="942" dirty="0"/>
          </a:p>
        </p:txBody>
      </p:sp>
      <p:sp>
        <p:nvSpPr>
          <p:cNvPr id="12" name="Text 9"/>
          <p:cNvSpPr/>
          <p:nvPr/>
        </p:nvSpPr>
        <p:spPr>
          <a:xfrm>
            <a:off x="3286125" y="1857375"/>
            <a:ext cx="257175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1A1A1A">
                    <a:alpha val="20000"/>
                  </a:srgbClr>
                </a:solidFill>
              </a:rPr>
              <a:t>02</a:t>
            </a:r>
            <a:endParaRPr lang="en-US" sz="2436" dirty="0"/>
          </a:p>
        </p:txBody>
      </p:sp>
      <p:sp>
        <p:nvSpPr>
          <p:cNvPr id="13" name="Text 10"/>
          <p:cNvSpPr/>
          <p:nvPr/>
        </p:nvSpPr>
        <p:spPr>
          <a:xfrm>
            <a:off x="3286125" y="2271713"/>
            <a:ext cx="2571750" cy="4857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1A1A1A"/>
                </a:solidFill>
              </a:rPr>
              <a:t>Tool Design Research</a:t>
            </a:r>
            <a:endParaRPr lang="en-US" sz="1397" dirty="0"/>
          </a:p>
        </p:txBody>
      </p:sp>
      <p:sp>
        <p:nvSpPr>
          <p:cNvPr id="14" name="Text 11"/>
          <p:cNvSpPr/>
          <p:nvPr/>
        </p:nvSpPr>
        <p:spPr>
          <a:xfrm>
            <a:off x="3286125" y="2928938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→</a:t>
            </a:r>
            <a:endParaRPr lang="en-US" sz="885" dirty="0"/>
          </a:p>
        </p:txBody>
      </p:sp>
      <p:sp>
        <p:nvSpPr>
          <p:cNvPr id="15" name="Text 12"/>
          <p:cNvSpPr/>
          <p:nvPr/>
        </p:nvSpPr>
        <p:spPr>
          <a:xfrm>
            <a:off x="3429000" y="2937867"/>
            <a:ext cx="2098811" cy="3679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Developing and testing scaffolding interfaces for generative AI</a:t>
            </a:r>
            <a:endParaRPr lang="en-US" sz="942" dirty="0"/>
          </a:p>
        </p:txBody>
      </p:sp>
      <p:sp>
        <p:nvSpPr>
          <p:cNvPr id="16" name="Text 13"/>
          <p:cNvSpPr/>
          <p:nvPr/>
        </p:nvSpPr>
        <p:spPr>
          <a:xfrm>
            <a:off x="3286125" y="3429000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→</a:t>
            </a:r>
            <a:endParaRPr lang="en-US" sz="885" dirty="0"/>
          </a:p>
        </p:txBody>
      </p:sp>
      <p:sp>
        <p:nvSpPr>
          <p:cNvPr id="17" name="Text 14"/>
          <p:cNvSpPr/>
          <p:nvPr/>
        </p:nvSpPr>
        <p:spPr>
          <a:xfrm>
            <a:off x="3429000" y="3437930"/>
            <a:ext cx="2088403" cy="3679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Exploring optimal fidelity levels for different stages of the process</a:t>
            </a:r>
            <a:endParaRPr lang="en-US" sz="942" dirty="0"/>
          </a:p>
        </p:txBody>
      </p:sp>
      <p:sp>
        <p:nvSpPr>
          <p:cNvPr id="18" name="Text 15"/>
          <p:cNvSpPr/>
          <p:nvPr/>
        </p:nvSpPr>
        <p:spPr>
          <a:xfrm>
            <a:off x="3286125" y="3929063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→</a:t>
            </a:r>
            <a:endParaRPr lang="en-US" sz="885" dirty="0"/>
          </a:p>
        </p:txBody>
      </p:sp>
      <p:sp>
        <p:nvSpPr>
          <p:cNvPr id="19" name="Text 16"/>
          <p:cNvSpPr/>
          <p:nvPr/>
        </p:nvSpPr>
        <p:spPr>
          <a:xfrm>
            <a:off x="3429000" y="3937992"/>
            <a:ext cx="2134167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Investigating hybrid human-AI workflows balancing efficiency with exploration</a:t>
            </a:r>
            <a:endParaRPr lang="en-US" sz="942" dirty="0"/>
          </a:p>
        </p:txBody>
      </p:sp>
      <p:sp>
        <p:nvSpPr>
          <p:cNvPr id="20" name="Text 17"/>
          <p:cNvSpPr/>
          <p:nvPr/>
        </p:nvSpPr>
        <p:spPr>
          <a:xfrm>
            <a:off x="6143625" y="1857375"/>
            <a:ext cx="257175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1A1A1A">
                    <a:alpha val="20000"/>
                  </a:srgbClr>
                </a:solidFill>
              </a:rPr>
              <a:t>03</a:t>
            </a:r>
            <a:endParaRPr lang="en-US" sz="2436" dirty="0"/>
          </a:p>
        </p:txBody>
      </p:sp>
      <p:sp>
        <p:nvSpPr>
          <p:cNvPr id="21" name="Text 18"/>
          <p:cNvSpPr/>
          <p:nvPr/>
        </p:nvSpPr>
        <p:spPr>
          <a:xfrm>
            <a:off x="6143625" y="2271713"/>
            <a:ext cx="2571750" cy="4857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1A1A1A"/>
                </a:solidFill>
              </a:rPr>
              <a:t>Theoretical Development</a:t>
            </a:r>
            <a:endParaRPr lang="en-US" sz="1397" dirty="0"/>
          </a:p>
        </p:txBody>
      </p:sp>
      <p:sp>
        <p:nvSpPr>
          <p:cNvPr id="22" name="Text 19"/>
          <p:cNvSpPr/>
          <p:nvPr/>
        </p:nvSpPr>
        <p:spPr>
          <a:xfrm>
            <a:off x="6143625" y="2928938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→</a:t>
            </a:r>
            <a:endParaRPr lang="en-US" sz="885" dirty="0"/>
          </a:p>
        </p:txBody>
      </p:sp>
      <p:sp>
        <p:nvSpPr>
          <p:cNvPr id="23" name="Text 20"/>
          <p:cNvSpPr/>
          <p:nvPr/>
        </p:nvSpPr>
        <p:spPr>
          <a:xfrm>
            <a:off x="6286500" y="2937867"/>
            <a:ext cx="2273582" cy="3679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Refining models of human-AI creative collaboration</a:t>
            </a:r>
            <a:endParaRPr lang="en-US" sz="942" dirty="0"/>
          </a:p>
        </p:txBody>
      </p:sp>
      <p:sp>
        <p:nvSpPr>
          <p:cNvPr id="24" name="Text 21"/>
          <p:cNvSpPr/>
          <p:nvPr/>
        </p:nvSpPr>
        <p:spPr>
          <a:xfrm>
            <a:off x="6143625" y="3429000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→</a:t>
            </a:r>
            <a:endParaRPr lang="en-US" sz="885" dirty="0"/>
          </a:p>
        </p:txBody>
      </p:sp>
      <p:sp>
        <p:nvSpPr>
          <p:cNvPr id="25" name="Text 22"/>
          <p:cNvSpPr/>
          <p:nvPr/>
        </p:nvSpPr>
        <p:spPr>
          <a:xfrm>
            <a:off x="6286500" y="3437930"/>
            <a:ext cx="2286307" cy="3679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Understanding cognitive mechanisms of AI-induced fixation</a:t>
            </a:r>
            <a:endParaRPr lang="en-US" sz="942" dirty="0"/>
          </a:p>
        </p:txBody>
      </p:sp>
      <p:sp>
        <p:nvSpPr>
          <p:cNvPr id="26" name="Text 23"/>
          <p:cNvSpPr/>
          <p:nvPr/>
        </p:nvSpPr>
        <p:spPr>
          <a:xfrm>
            <a:off x="6143625" y="3929063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→</a:t>
            </a:r>
            <a:endParaRPr lang="en-US" sz="885" dirty="0"/>
          </a:p>
        </p:txBody>
      </p:sp>
      <p:sp>
        <p:nvSpPr>
          <p:cNvPr id="27" name="Text 24"/>
          <p:cNvSpPr/>
          <p:nvPr/>
        </p:nvSpPr>
        <p:spPr>
          <a:xfrm>
            <a:off x="6286500" y="3937992"/>
            <a:ext cx="2378757" cy="3679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42" dirty="0">
                <a:solidFill>
                  <a:srgbClr val="333333"/>
                </a:solidFill>
              </a:rPr>
              <a:t>Developing frameworks for responsible AI tool design in creative domains</a:t>
            </a:r>
            <a:endParaRPr lang="en-US" sz="942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4726735" cy="2557072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4698160" y="0"/>
            <a:ext cx="28575" cy="2557072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0" y="2528497"/>
            <a:ext cx="4726735" cy="28575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357188" y="678461"/>
            <a:ext cx="3983785" cy="12001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862" b="1" kern="0" spc="-1" dirty="0">
                <a:solidFill>
                  <a:srgbClr val="1A1A1A"/>
                </a:solidFill>
              </a:rPr>
              <a:t>Practical Recommendations for Designers</a:t>
            </a:r>
            <a:endParaRPr lang="en-US" sz="2862" dirty="0"/>
          </a:p>
        </p:txBody>
      </p:sp>
      <p:sp>
        <p:nvSpPr>
          <p:cNvPr id="7" name="Shape 4"/>
          <p:cNvSpPr/>
          <p:nvPr/>
        </p:nvSpPr>
        <p:spPr>
          <a:xfrm>
            <a:off x="4698160" y="0"/>
            <a:ext cx="4445840" cy="2557072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4698160" y="2528497"/>
            <a:ext cx="4445840" cy="28575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055347" y="357188"/>
            <a:ext cx="373146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3B30"/>
                </a:solidFill>
              </a:rPr>
              <a:t>For Individual Designers</a:t>
            </a:r>
            <a:endParaRPr lang="en-US" sz="1193" dirty="0"/>
          </a:p>
        </p:txBody>
      </p:sp>
      <p:sp>
        <p:nvSpPr>
          <p:cNvPr id="10" name="Text 7"/>
          <p:cNvSpPr/>
          <p:nvPr/>
        </p:nvSpPr>
        <p:spPr>
          <a:xfrm>
            <a:off x="5055347" y="769739"/>
            <a:ext cx="48332" cy="17998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85" b="1" dirty="0">
                <a:solidFill>
                  <a:srgbClr val="FF3B30"/>
                </a:solidFill>
              </a:rPr>
              <a:t>•</a:t>
            </a:r>
            <a:endParaRPr lang="en-US" sz="885" dirty="0"/>
          </a:p>
        </p:txBody>
      </p:sp>
      <p:sp>
        <p:nvSpPr>
          <p:cNvPr id="11" name="Text 8"/>
          <p:cNvSpPr/>
          <p:nvPr/>
        </p:nvSpPr>
        <p:spPr>
          <a:xfrm>
            <a:off x="5198222" y="771525"/>
            <a:ext cx="3249932" cy="35503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Resist the urge to use first-generation outputs; iterate deliberately.</a:t>
            </a:r>
            <a:endParaRPr lang="en-US" sz="942" dirty="0"/>
          </a:p>
        </p:txBody>
      </p:sp>
      <p:sp>
        <p:nvSpPr>
          <p:cNvPr id="12" name="Text 9"/>
          <p:cNvSpPr/>
          <p:nvPr/>
        </p:nvSpPr>
        <p:spPr>
          <a:xfrm>
            <a:off x="5055347" y="1236929"/>
            <a:ext cx="48332" cy="17998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85" b="1" dirty="0">
                <a:solidFill>
                  <a:srgbClr val="FF3B30"/>
                </a:solidFill>
              </a:rPr>
              <a:t>•</a:t>
            </a:r>
            <a:endParaRPr lang="en-US" sz="885" dirty="0"/>
          </a:p>
        </p:txBody>
      </p:sp>
      <p:sp>
        <p:nvSpPr>
          <p:cNvPr id="13" name="Text 10"/>
          <p:cNvSpPr/>
          <p:nvPr/>
        </p:nvSpPr>
        <p:spPr>
          <a:xfrm>
            <a:off x="5198222" y="1238715"/>
            <a:ext cx="3567410" cy="35503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Experiment with abstract and metaphorical prompts rather than literal descriptions.</a:t>
            </a:r>
            <a:endParaRPr lang="en-US" sz="942" dirty="0"/>
          </a:p>
        </p:txBody>
      </p:sp>
      <p:sp>
        <p:nvSpPr>
          <p:cNvPr id="14" name="Text 11"/>
          <p:cNvSpPr/>
          <p:nvPr/>
        </p:nvSpPr>
        <p:spPr>
          <a:xfrm>
            <a:off x="5055347" y="1704119"/>
            <a:ext cx="48332" cy="17998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85" b="1" dirty="0">
                <a:solidFill>
                  <a:srgbClr val="FF3B30"/>
                </a:solidFill>
              </a:rPr>
              <a:t>•</a:t>
            </a:r>
            <a:endParaRPr lang="en-US" sz="885" dirty="0"/>
          </a:p>
        </p:txBody>
      </p:sp>
      <p:sp>
        <p:nvSpPr>
          <p:cNvPr id="15" name="Text 12"/>
          <p:cNvSpPr/>
          <p:nvPr/>
        </p:nvSpPr>
        <p:spPr>
          <a:xfrm>
            <a:off x="5198222" y="1705905"/>
            <a:ext cx="3516120" cy="35503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Use AI tools in early ideation phases, but return to manual sketching for divergent exploration.</a:t>
            </a:r>
            <a:endParaRPr lang="en-US" sz="942" dirty="0"/>
          </a:p>
        </p:txBody>
      </p:sp>
      <p:sp>
        <p:nvSpPr>
          <p:cNvPr id="16" name="Shape 13"/>
          <p:cNvSpPr/>
          <p:nvPr/>
        </p:nvSpPr>
        <p:spPr>
          <a:xfrm>
            <a:off x="0" y="2528497"/>
            <a:ext cx="4698160" cy="261500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4669585" y="2528497"/>
            <a:ext cx="28575" cy="2615003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357188" y="2885684"/>
            <a:ext cx="398378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1A1A"/>
                </a:solidFill>
              </a:rPr>
              <a:t>For Design Teams</a:t>
            </a:r>
            <a:endParaRPr lang="en-US" sz="1193" dirty="0"/>
          </a:p>
        </p:txBody>
      </p:sp>
      <p:sp>
        <p:nvSpPr>
          <p:cNvPr id="19" name="Text 16"/>
          <p:cNvSpPr/>
          <p:nvPr/>
        </p:nvSpPr>
        <p:spPr>
          <a:xfrm>
            <a:off x="357188" y="3298236"/>
            <a:ext cx="48332" cy="17998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•</a:t>
            </a:r>
            <a:endParaRPr lang="en-US" sz="885" dirty="0"/>
          </a:p>
        </p:txBody>
      </p:sp>
      <p:sp>
        <p:nvSpPr>
          <p:cNvPr id="20" name="Text 17"/>
          <p:cNvSpPr/>
          <p:nvPr/>
        </p:nvSpPr>
        <p:spPr>
          <a:xfrm>
            <a:off x="500063" y="3300022"/>
            <a:ext cx="3722870" cy="35503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Establish protocols that require multiple rounds of AI-assisted ideation before convergence.</a:t>
            </a:r>
            <a:endParaRPr lang="en-US" sz="942" dirty="0"/>
          </a:p>
        </p:txBody>
      </p:sp>
      <p:sp>
        <p:nvSpPr>
          <p:cNvPr id="21" name="Text 18"/>
          <p:cNvSpPr/>
          <p:nvPr/>
        </p:nvSpPr>
        <p:spPr>
          <a:xfrm>
            <a:off x="357188" y="3765426"/>
            <a:ext cx="48332" cy="17998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•</a:t>
            </a:r>
            <a:endParaRPr lang="en-US" sz="885" dirty="0"/>
          </a:p>
        </p:txBody>
      </p:sp>
      <p:sp>
        <p:nvSpPr>
          <p:cNvPr id="22" name="Text 19"/>
          <p:cNvSpPr/>
          <p:nvPr/>
        </p:nvSpPr>
        <p:spPr>
          <a:xfrm>
            <a:off x="500063" y="3767212"/>
            <a:ext cx="3494382" cy="35503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Create critique sessions specifically focused on identifying fixation patterns.</a:t>
            </a:r>
            <a:endParaRPr lang="en-US" sz="942" dirty="0"/>
          </a:p>
        </p:txBody>
      </p:sp>
      <p:sp>
        <p:nvSpPr>
          <p:cNvPr id="23" name="Text 20"/>
          <p:cNvSpPr/>
          <p:nvPr/>
        </p:nvSpPr>
        <p:spPr>
          <a:xfrm>
            <a:off x="357188" y="4232616"/>
            <a:ext cx="48332" cy="17998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•</a:t>
            </a:r>
            <a:endParaRPr lang="en-US" sz="885" dirty="0"/>
          </a:p>
        </p:txBody>
      </p:sp>
      <p:sp>
        <p:nvSpPr>
          <p:cNvPr id="24" name="Text 21"/>
          <p:cNvSpPr/>
          <p:nvPr/>
        </p:nvSpPr>
        <p:spPr>
          <a:xfrm>
            <a:off x="500063" y="4234402"/>
            <a:ext cx="3262936" cy="35503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Balance AI tool use with traditional brainstorming and sketching methods.</a:t>
            </a:r>
            <a:endParaRPr lang="en-US" sz="942" dirty="0"/>
          </a:p>
        </p:txBody>
      </p:sp>
      <p:sp>
        <p:nvSpPr>
          <p:cNvPr id="25" name="Shape 22"/>
          <p:cNvSpPr/>
          <p:nvPr/>
        </p:nvSpPr>
        <p:spPr>
          <a:xfrm>
            <a:off x="4698160" y="2528497"/>
            <a:ext cx="4445840" cy="2615003"/>
          </a:xfrm>
          <a:prstGeom prst="rect">
            <a:avLst/>
          </a:prstGeom>
          <a:solidFill>
            <a:srgbClr val="0055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5055347" y="2885684"/>
            <a:ext cx="373146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2F2F2">
                    <a:alpha val="80000"/>
                  </a:srgbClr>
                </a:solidFill>
              </a:rPr>
              <a:t>For Tool Developers</a:t>
            </a:r>
            <a:endParaRPr lang="en-US" sz="1193" dirty="0"/>
          </a:p>
        </p:txBody>
      </p:sp>
      <p:sp>
        <p:nvSpPr>
          <p:cNvPr id="27" name="Text 24"/>
          <p:cNvSpPr/>
          <p:nvPr/>
        </p:nvSpPr>
        <p:spPr>
          <a:xfrm>
            <a:off x="5055347" y="3298236"/>
            <a:ext cx="48332" cy="17998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85" b="1" dirty="0">
                <a:solidFill>
                  <a:srgbClr val="F2F2F2"/>
                </a:solidFill>
              </a:rPr>
              <a:t>•</a:t>
            </a:r>
            <a:endParaRPr lang="en-US" sz="885" dirty="0"/>
          </a:p>
        </p:txBody>
      </p:sp>
      <p:sp>
        <p:nvSpPr>
          <p:cNvPr id="28" name="Text 25"/>
          <p:cNvSpPr/>
          <p:nvPr/>
        </p:nvSpPr>
        <p:spPr>
          <a:xfrm>
            <a:off x="5198222" y="3300022"/>
            <a:ext cx="3179862" cy="35503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F2F2F2"/>
                </a:solidFill>
              </a:rPr>
              <a:t>Design interfaces that promote prompt diversity and discourage lazy prompting.</a:t>
            </a:r>
            <a:endParaRPr lang="en-US" sz="942" dirty="0"/>
          </a:p>
        </p:txBody>
      </p:sp>
      <p:sp>
        <p:nvSpPr>
          <p:cNvPr id="29" name="Text 26"/>
          <p:cNvSpPr/>
          <p:nvPr/>
        </p:nvSpPr>
        <p:spPr>
          <a:xfrm>
            <a:off x="5055347" y="3765426"/>
            <a:ext cx="48332" cy="17998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85" b="1" dirty="0">
                <a:solidFill>
                  <a:srgbClr val="F2F2F2"/>
                </a:solidFill>
              </a:rPr>
              <a:t>•</a:t>
            </a:r>
            <a:endParaRPr lang="en-US" sz="885" dirty="0"/>
          </a:p>
        </p:txBody>
      </p:sp>
      <p:sp>
        <p:nvSpPr>
          <p:cNvPr id="30" name="Text 27"/>
          <p:cNvSpPr/>
          <p:nvPr/>
        </p:nvSpPr>
        <p:spPr>
          <a:xfrm>
            <a:off x="5198222" y="3767212"/>
            <a:ext cx="3401151" cy="35503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F2F2F2"/>
                </a:solidFill>
              </a:rPr>
              <a:t>Implement features that deliberately introduce variation and constraint.</a:t>
            </a:r>
            <a:endParaRPr lang="en-US" sz="942" dirty="0"/>
          </a:p>
        </p:txBody>
      </p:sp>
      <p:sp>
        <p:nvSpPr>
          <p:cNvPr id="31" name="Text 28"/>
          <p:cNvSpPr/>
          <p:nvPr/>
        </p:nvSpPr>
        <p:spPr>
          <a:xfrm>
            <a:off x="5055347" y="4232616"/>
            <a:ext cx="48332" cy="17998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85" b="1" dirty="0">
                <a:solidFill>
                  <a:srgbClr val="F2F2F2"/>
                </a:solidFill>
              </a:rPr>
              <a:t>•</a:t>
            </a:r>
            <a:endParaRPr lang="en-US" sz="885" dirty="0"/>
          </a:p>
        </p:txBody>
      </p:sp>
      <p:sp>
        <p:nvSpPr>
          <p:cNvPr id="32" name="Text 29"/>
          <p:cNvSpPr/>
          <p:nvPr/>
        </p:nvSpPr>
        <p:spPr>
          <a:xfrm>
            <a:off x="5198222" y="4234402"/>
            <a:ext cx="3578098" cy="35503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42" dirty="0">
                <a:solidFill>
                  <a:srgbClr val="F2F2F2"/>
                </a:solidFill>
              </a:rPr>
              <a:t>Consider adaptive fidelity systems that adjust output polish based on creative stage.</a:t>
            </a:r>
            <a:endParaRPr lang="en-US" sz="942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941</Words>
  <Application>Microsoft Macintosh PowerPoint</Application>
  <PresentationFormat>On-screen Show (16:9)</PresentationFormat>
  <Paragraphs>164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Su, Yu-Chen</cp:lastModifiedBy>
  <cp:revision>2</cp:revision>
  <dcterms:created xsi:type="dcterms:W3CDTF">2026-02-11T00:45:56Z</dcterms:created>
  <dcterms:modified xsi:type="dcterms:W3CDTF">2026-02-11T00:47:55Z</dcterms:modified>
</cp:coreProperties>
</file>